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23"/>
  </p:notesMasterIdLst>
  <p:handoutMasterIdLst>
    <p:handoutMasterId r:id="rId24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5" r:id="rId20"/>
    <p:sldId id="274" r:id="rId21"/>
    <p:sldId id="276" r:id="rId22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3" frameSlides="1"/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17" d="100"/>
          <a:sy n="117" d="100"/>
        </p:scale>
        <p:origin x="-146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F1916734-D2CB-4A8C-8A15-782F99749119}" type="datetimeFigureOut">
              <a:rPr lang="en-US"/>
              <a:pPr>
                <a:defRPr/>
              </a:pPr>
              <a:t>10/2/2011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51889C4E-5488-4033-8EC6-2BC219A62E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01E49C93-483C-41EB-BF81-04B620CD5EC9}" type="datetimeFigureOut">
              <a:rPr lang="en-US"/>
              <a:pPr>
                <a:defRPr/>
              </a:pPr>
              <a:t>10/2/2011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FCEFDBC2-B75E-476D-96F2-624BC42A5A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mtClean="0"/>
              <a:t>Show 5 words, assign groups to make an action</a:t>
            </a:r>
          </a:p>
        </p:txBody>
      </p:sp>
      <p:sp>
        <p:nvSpPr>
          <p:cNvPr id="276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3B157C8-0B7B-44CB-8206-31E8CCCC01D1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mtClean="0"/>
              <a:t>Draw as I tell, T/P/S</a:t>
            </a:r>
          </a:p>
        </p:txBody>
      </p:sp>
      <p:sp>
        <p:nvSpPr>
          <p:cNvPr id="296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1EDA024-F566-452E-9321-6A14409987A9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mtClean="0"/>
              <a:t>Pencil game</a:t>
            </a:r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1995A32-2D7A-4AAF-931C-D0377C676C32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mtClean="0"/>
              <a:t>Change to “they”</a:t>
            </a:r>
          </a:p>
        </p:txBody>
      </p:sp>
      <p:sp>
        <p:nvSpPr>
          <p:cNvPr id="337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A04C480-CF88-400E-AF14-222BF5594DE4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mtClean="0"/>
              <a:t>Write a new story</a:t>
            </a:r>
          </a:p>
        </p:txBody>
      </p:sp>
      <p:sp>
        <p:nvSpPr>
          <p:cNvPr id="358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368600D-6275-4810-8788-B76BAA820DB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/>
          <a:lstStyle>
            <a:lvl1pPr marL="0" algn="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8750"/>
            <a:ext cx="3001963" cy="274638"/>
          </a:xfrm>
        </p:spPr>
        <p:txBody>
          <a:bodyPr vert="horz" rtlCol="0"/>
          <a:lstStyle>
            <a:lvl1pPr>
              <a:defRPr/>
            </a:lvl1pPr>
          </a:lstStyle>
          <a:p>
            <a:pPr>
              <a:defRPr/>
            </a:pPr>
            <a:fld id="{88807255-D78C-43D2-B83B-BE9C9E92CFAD}" type="datetimeFigureOut">
              <a:rPr lang="en-US"/>
              <a:pPr>
                <a:defRPr/>
              </a:pPr>
              <a:t>10/2/2011</a:t>
            </a:fld>
            <a:endParaRPr lang="en-US"/>
          </a:p>
        </p:txBody>
      </p:sp>
      <p:sp>
        <p:nvSpPr>
          <p:cNvPr id="6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9175" y="6508750"/>
            <a:ext cx="463550" cy="274638"/>
          </a:xfrm>
        </p:spPr>
        <p:txBody>
          <a:bodyPr vert="horz" rtlCol="0"/>
          <a:lstStyle>
            <a:lvl1pPr>
              <a:defRPr smtClean="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C514E9C2-3874-4F4A-A032-A88F6F5157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8750"/>
            <a:ext cx="3906838" cy="274638"/>
          </a:xfrm>
        </p:spPr>
        <p:txBody>
          <a:bodyPr vert="horz"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2386BB-1B81-4E8E-B60B-49300CC0A6DF}" type="datetimeFigureOut">
              <a:rPr lang="en-US"/>
              <a:pPr>
                <a:defRPr/>
              </a:pPr>
              <a:t>10/2/2011</a:t>
            </a:fld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FFB76F-BAD3-48B9-84B3-1DC962A554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C1C8C5-9E51-47F5-ACD9-6A45721A030F}" type="datetimeFigureOut">
              <a:rPr lang="en-US"/>
              <a:pPr>
                <a:defRPr/>
              </a:pPr>
              <a:t>10/2/2011</a:t>
            </a:fld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CA3D40-DBCB-4FE6-A5E9-22D4776908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588963" y="1423988"/>
            <a:ext cx="8001000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0BA4F1-7F98-41AF-B19C-4BD15186D041}" type="datetimeFigureOut">
              <a:rPr lang="en-US"/>
              <a:pPr>
                <a:defRPr/>
              </a:pPr>
              <a:t>10/2/2011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D090AE-7AFE-40FA-9110-460D3F748F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1000125" y="3267075"/>
            <a:ext cx="7407275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513"/>
            <a:ext cx="3001963" cy="274637"/>
          </a:xfrm>
        </p:spPr>
        <p:txBody>
          <a:bodyPr vert="horz" rtlCol="0"/>
          <a:lstStyle>
            <a:lvl1pPr>
              <a:defRPr/>
            </a:lvl1pPr>
          </a:lstStyle>
          <a:p>
            <a:pPr>
              <a:defRPr/>
            </a:pPr>
            <a:fld id="{F6A041BE-A428-42E4-8380-4F782F863F00}" type="datetimeFigureOut">
              <a:rPr lang="en-US"/>
              <a:pPr>
                <a:defRPr/>
              </a:pPr>
              <a:t>10/2/2011</a:t>
            </a:fld>
            <a:endParaRPr lang="en-US"/>
          </a:p>
        </p:txBody>
      </p:sp>
      <p:sp>
        <p:nvSpPr>
          <p:cNvPr id="6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9175" y="6513513"/>
            <a:ext cx="463550" cy="274637"/>
          </a:xfrm>
        </p:spPr>
        <p:txBody>
          <a:bodyPr vert="horz" rtlCol="0"/>
          <a:lstStyle>
            <a:lvl1pPr>
              <a:defRPr smtClean="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7FE3F10F-C037-4926-AAC7-2A26F10BAE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513"/>
            <a:ext cx="3906838" cy="274637"/>
          </a:xfrm>
        </p:spPr>
        <p:txBody>
          <a:bodyPr vert="horz"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9"/>
          <p:cNvSpPr/>
          <p:nvPr/>
        </p:nvSpPr>
        <p:spPr>
          <a:xfrm>
            <a:off x="588963" y="1423988"/>
            <a:ext cx="8001000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7A43E6-ED1C-4551-921F-99DC2658159E}" type="datetimeFigureOut">
              <a:rPr lang="en-US"/>
              <a:pPr>
                <a:defRPr/>
              </a:pPr>
              <a:t>10/2/2011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0763" y="6515100"/>
            <a:ext cx="465137" cy="2730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A07A45-6285-4C0D-9C60-9B219D4307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9"/>
          <p:cNvSpPr/>
          <p:nvPr/>
        </p:nvSpPr>
        <p:spPr>
          <a:xfrm>
            <a:off x="617538" y="2165350"/>
            <a:ext cx="3748087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10"/>
          <p:cNvSpPr/>
          <p:nvPr/>
        </p:nvSpPr>
        <p:spPr>
          <a:xfrm>
            <a:off x="4800600" y="2165350"/>
            <a:ext cx="3749675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F5E7A5-1750-4E59-B4F6-C259DDEBE7F1}" type="datetimeFigureOut">
              <a:rPr lang="en-US"/>
              <a:pPr>
                <a:defRPr/>
              </a:pPr>
              <a:t>10/2/2011</a:t>
            </a:fld>
            <a:endParaRPr lang="en-US"/>
          </a:p>
        </p:txBody>
      </p:sp>
      <p:sp>
        <p:nvSpPr>
          <p:cNvPr id="10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0763" y="6515100"/>
            <a:ext cx="465137" cy="2730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3A5FD9-6A50-45E2-BEBD-2631753C19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6"/>
          <p:cNvSpPr/>
          <p:nvPr/>
        </p:nvSpPr>
        <p:spPr>
          <a:xfrm>
            <a:off x="588963" y="1423988"/>
            <a:ext cx="8001000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A3B3E9-3B85-44AF-B5C8-A7B3B544D828}" type="datetimeFigureOut">
              <a:rPr lang="en-US"/>
              <a:pPr>
                <a:defRPr/>
              </a:pPr>
              <a:t>10/2/2011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8A2777-16E9-4B52-B07E-0BE87C231C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B86219-064E-4BCB-93CA-FA374DA2A74F}" type="datetimeFigureOut">
              <a:rPr lang="en-US"/>
              <a:pPr>
                <a:defRPr/>
              </a:pPr>
              <a:t>10/2/2011</a:t>
            </a:fld>
            <a:endParaRPr lang="en-US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648E36-C5E9-49B2-8C81-F436B472B7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5057775" y="1057275"/>
            <a:ext cx="3748088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/>
          <a:lstStyle>
            <a:lvl1pPr marL="0" algn="r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513"/>
            <a:ext cx="3001963" cy="274637"/>
          </a:xfrm>
        </p:spPr>
        <p:txBody>
          <a:bodyPr vert="horz" rtlCol="0"/>
          <a:lstStyle>
            <a:lvl1pPr>
              <a:defRPr/>
            </a:lvl1pPr>
          </a:lstStyle>
          <a:p>
            <a:pPr>
              <a:defRPr/>
            </a:pPr>
            <a:fld id="{D6E1F559-3322-4CE1-8FCF-102B2620F112}" type="datetimeFigureOut">
              <a:rPr lang="en-US"/>
              <a:pPr>
                <a:defRPr/>
              </a:pPr>
              <a:t>10/2/2011</a:t>
            </a:fld>
            <a:endParaRPr lang="en-US"/>
          </a:p>
        </p:txBody>
      </p:sp>
      <p:sp>
        <p:nvSpPr>
          <p:cNvPr id="7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9175" y="6513513"/>
            <a:ext cx="463550" cy="274637"/>
          </a:xfrm>
        </p:spPr>
        <p:txBody>
          <a:bodyPr vert="horz" rtlCol="0"/>
          <a:lstStyle>
            <a:lvl1pPr>
              <a:defRPr smtClean="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FCC0B7E2-24B7-4B8E-8E3E-23C29FF8BD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513"/>
            <a:ext cx="3906838" cy="274637"/>
          </a:xfrm>
        </p:spPr>
        <p:txBody>
          <a:bodyPr vert="horz"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/>
          <a:lstStyle>
            <a:lvl1pPr marL="0" algn="r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5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8750"/>
            <a:ext cx="3001963" cy="274638"/>
          </a:xfrm>
        </p:spPr>
        <p:txBody>
          <a:bodyPr vert="horz" rtlCol="0"/>
          <a:lstStyle>
            <a:lvl1pPr>
              <a:defRPr/>
            </a:lvl1pPr>
          </a:lstStyle>
          <a:p>
            <a:pPr>
              <a:defRPr/>
            </a:pPr>
            <a:fld id="{E9EB6A06-D446-477C-AAA4-FB785D34436D}" type="datetimeFigureOut">
              <a:rPr lang="en-US"/>
              <a:pPr>
                <a:defRPr/>
              </a:pPr>
              <a:t>10/2/2011</a:t>
            </a:fld>
            <a:endParaRPr lang="en-US"/>
          </a:p>
        </p:txBody>
      </p:sp>
      <p:sp>
        <p:nvSpPr>
          <p:cNvPr id="6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9175" y="6508750"/>
            <a:ext cx="463550" cy="274638"/>
          </a:xfrm>
        </p:spPr>
        <p:txBody>
          <a:bodyPr vert="horz" rtlCol="0"/>
          <a:lstStyle>
            <a:lvl1pPr>
              <a:defRPr smtClean="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C2270BCA-04A8-4E01-A34A-2100CB3F83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8750"/>
            <a:ext cx="3906838" cy="274638"/>
          </a:xfrm>
        </p:spPr>
        <p:txBody>
          <a:bodyPr vert="horz"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1638" cy="274638"/>
          </a:xfrm>
          <a:prstGeom prst="rect">
            <a:avLst/>
          </a:prstGeom>
        </p:spPr>
        <p:txBody>
          <a:bodyPr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1963" cy="274638"/>
          </a:xfrm>
          <a:prstGeom prst="rect">
            <a:avLst/>
          </a:prstGeom>
        </p:spPr>
        <p:txBody>
          <a:bodyPr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300" smtClean="0">
                <a:solidFill>
                  <a:schemeClr val="bg2">
                    <a:tint val="60000"/>
                    <a:satMod val="15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2C4BB96-EC6B-44E8-BA20-2A6FB3AC3502}" type="datetimeFigureOut">
              <a:rPr lang="en-US"/>
              <a:pPr>
                <a:defRPr/>
              </a:pPr>
              <a:t>10/2/2011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9175" y="6515100"/>
            <a:ext cx="463550" cy="273050"/>
          </a:xfrm>
          <a:prstGeom prst="rect">
            <a:avLst/>
          </a:prstGeom>
        </p:spPr>
        <p:txBody>
          <a:bodyPr anchor="ctr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600" smtClean="0">
                <a:solidFill>
                  <a:schemeClr val="tx2">
                    <a:shade val="90000"/>
                  </a:schemeClr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fld id="{67CE134B-9C92-4831-B9C1-3BE09AC8C3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4000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3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6462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1" r:id="rId7"/>
    <p:sldLayoutId id="2147483678" r:id="rId8"/>
    <p:sldLayoutId id="2147483679" r:id="rId9"/>
    <p:sldLayoutId id="2147483670" r:id="rId10"/>
    <p:sldLayoutId id="2147483669" r:id="rId11"/>
  </p:sldLayoutIdLst>
  <p:txStyles>
    <p:titleStyle>
      <a:lvl1pPr marL="53975" algn="r" rtl="0" fontAlgn="base">
        <a:spcBef>
          <a:spcPct val="0"/>
        </a:spcBef>
        <a:spcAft>
          <a:spcPct val="0"/>
        </a:spcAft>
        <a:defRPr sz="4600" kern="1200">
          <a:solidFill>
            <a:srgbClr val="E7EACB"/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lvl2pPr marL="53975" algn="r" rtl="0" fontAlgn="base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Rockwell" pitchFamily="18" charset="0"/>
        </a:defRPr>
      </a:lvl2pPr>
      <a:lvl3pPr marL="53975" algn="r" rtl="0" fontAlgn="base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Rockwell" pitchFamily="18" charset="0"/>
        </a:defRPr>
      </a:lvl3pPr>
      <a:lvl4pPr marL="53975" algn="r" rtl="0" fontAlgn="base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Rockwell" pitchFamily="18" charset="0"/>
        </a:defRPr>
      </a:lvl4pPr>
      <a:lvl5pPr marL="53975" algn="r" rtl="0" fontAlgn="base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Rockwell" pitchFamily="18" charset="0"/>
        </a:defRPr>
      </a:lvl5pPr>
      <a:lvl6pPr marL="511175" algn="r" rtl="0" fontAlgn="base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Rockwell" pitchFamily="18" charset="0"/>
        </a:defRPr>
      </a:lvl6pPr>
      <a:lvl7pPr marL="968375" algn="r" rtl="0" fontAlgn="base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Rockwell" pitchFamily="18" charset="0"/>
        </a:defRPr>
      </a:lvl7pPr>
      <a:lvl8pPr marL="1425575" algn="r" rtl="0" fontAlgn="base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Rockwell" pitchFamily="18" charset="0"/>
        </a:defRPr>
      </a:lvl8pPr>
      <a:lvl9pPr marL="1882775" algn="r" rtl="0" fontAlgn="base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Rockwell" pitchFamily="18" charset="0"/>
        </a:defRPr>
      </a:lvl9pPr>
    </p:titleStyle>
    <p:bodyStyle>
      <a:lvl1pPr marL="292100" indent="-292100" algn="l" rtl="0" fontAlgn="base">
        <a:spcBef>
          <a:spcPct val="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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28600" algn="l" rtl="0" fontAlgn="base">
        <a:spcBef>
          <a:spcPts val="400"/>
        </a:spcBef>
        <a:spcAft>
          <a:spcPct val="0"/>
        </a:spcAft>
        <a:buClr>
          <a:schemeClr val="accent2"/>
        </a:buClr>
        <a:buSzPct val="9000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325" indent="-190500" algn="l" rtl="0" fontAlgn="base">
        <a:spcBef>
          <a:spcPts val="400"/>
        </a:spcBef>
        <a:spcAft>
          <a:spcPct val="0"/>
        </a:spcAft>
        <a:buClr>
          <a:srgbClr val="A8CDD7"/>
        </a:buClr>
        <a:buSzPct val="100000"/>
        <a:buFont typeface="Wingdings 2" pitchFamily="18" charset="2"/>
        <a:buChar char="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182563" algn="l" rtl="0" fontAlgn="base">
        <a:spcBef>
          <a:spcPts val="400"/>
        </a:spcBef>
        <a:spcAft>
          <a:spcPct val="0"/>
        </a:spcAft>
        <a:buClr>
          <a:srgbClr val="A8CDD7"/>
        </a:buClr>
        <a:buSzPct val="100000"/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7450" indent="-182563" algn="l" rtl="0" fontAlgn="base">
        <a:spcBef>
          <a:spcPts val="400"/>
        </a:spcBef>
        <a:spcAft>
          <a:spcPct val="0"/>
        </a:spcAft>
        <a:buClr>
          <a:srgbClr val="A8CDD7"/>
        </a:buClr>
        <a:buSzPct val="100000"/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altmania.com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anchor="t"/>
          <a:lstStyle/>
          <a:p>
            <a:pPr fontAlgn="auto">
              <a:spcAft>
                <a:spcPts val="0"/>
              </a:spcAft>
              <a:defRPr/>
            </a:pPr>
            <a:r>
              <a:rPr lang="en-US" sz="4000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How I Made TPRS Work for Me</a:t>
            </a:r>
            <a:br>
              <a:rPr lang="en-US" sz="4000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</a:br>
            <a:r>
              <a:rPr lang="en-US" sz="4000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/>
            </a:r>
            <a:br>
              <a:rPr lang="en-US" sz="4000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</a:br>
            <a:r>
              <a:rPr lang="en-US" sz="4000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My experiences:</a:t>
            </a:r>
            <a:endParaRPr lang="en-US" sz="4000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663" y="2819400"/>
            <a:ext cx="8472487" cy="3676650"/>
          </a:xfrm>
        </p:spPr>
        <p:txBody>
          <a:bodyPr>
            <a:normAutofit fontScale="92500" lnSpcReduction="10000"/>
          </a:bodyPr>
          <a:lstStyle/>
          <a:p>
            <a:pPr algn="l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*TPRS at Drake University</a:t>
            </a:r>
          </a:p>
          <a:p>
            <a:pPr algn="l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*Drake’s Foreign Language for the Young</a:t>
            </a:r>
          </a:p>
          <a:p>
            <a:pPr algn="l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*Spanish for Mastery – ugh!</a:t>
            </a:r>
          </a:p>
          <a:p>
            <a:pPr algn="l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*TPRS Workshop by Blaine Ray</a:t>
            </a:r>
          </a:p>
          <a:p>
            <a:pPr algn="l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*Paso a Paso TPRS Supplements</a:t>
            </a:r>
          </a:p>
          <a:p>
            <a:pPr algn="l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*TPRS Workshop by Von Ray</a:t>
            </a:r>
          </a:p>
          <a:p>
            <a:pPr algn="l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*No text and Tons of Reading Supplements</a:t>
            </a:r>
          </a:p>
          <a:p>
            <a:pPr algn="l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*Read a post on </a:t>
            </a:r>
            <a:r>
              <a:rPr lang="en-US" dirty="0" err="1" smtClean="0"/>
              <a:t>moretprs</a:t>
            </a:r>
            <a:r>
              <a:rPr lang="en-US" dirty="0" smtClean="0"/>
              <a:t> about difficult class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</p:spPr>
        <p:txBody>
          <a:bodyPr/>
          <a:lstStyle/>
          <a:p>
            <a:pPr marL="54864"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Friday:  Video</a:t>
            </a:r>
            <a:endParaRPr lang="en-US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2457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en-US" smtClean="0"/>
              <a:t>*Hands-down favorite!</a:t>
            </a:r>
          </a:p>
          <a:p>
            <a:pPr>
              <a:buFont typeface="Wingdings 2" pitchFamily="18" charset="2"/>
              <a:buNone/>
            </a:pPr>
            <a:r>
              <a:rPr lang="en-US" smtClean="0"/>
              <a:t>Level 1 writes words they know.  Count each week, graph, reflect  (Disney)</a:t>
            </a:r>
          </a:p>
          <a:p>
            <a:pPr>
              <a:buFont typeface="Wingdings 2" pitchFamily="18" charset="2"/>
              <a:buNone/>
            </a:pPr>
            <a:r>
              <a:rPr lang="en-US" smtClean="0"/>
              <a:t>Level 2 has sentences from movie and they circle which word was said, OR write the character that said it. (Disney)</a:t>
            </a:r>
          </a:p>
          <a:p>
            <a:pPr>
              <a:buFont typeface="Wingdings 2" pitchFamily="18" charset="2"/>
              <a:buNone/>
            </a:pPr>
            <a:r>
              <a:rPr lang="en-US" smtClean="0"/>
              <a:t>Level 3 and up: Use activities from filmarobics.com  $30 each, but worth it.</a:t>
            </a:r>
          </a:p>
          <a:p>
            <a:pPr>
              <a:buFont typeface="Wingdings 2" pitchFamily="18" charset="2"/>
              <a:buNone/>
            </a:pPr>
            <a:r>
              <a:rPr lang="en-US" smtClean="0"/>
              <a:t>	Authentic films only: Casi Casi, etc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</p:spPr>
        <p:txBody>
          <a:bodyPr>
            <a:normAutofit fontScale="90000"/>
          </a:bodyPr>
          <a:lstStyle/>
          <a:p>
            <a:pPr marL="54864"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What about the rest of each class?</a:t>
            </a:r>
            <a:endParaRPr lang="en-US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6238"/>
            <a:ext cx="8229600" cy="4979987"/>
          </a:xfrm>
        </p:spPr>
        <p:txBody>
          <a:bodyPr>
            <a:normAutofit fontScale="55000" lnSpcReduction="20000"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9600" dirty="0" smtClean="0"/>
              <a:t>Comprehensible input!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9286" dirty="0" smtClean="0"/>
              <a:t>Mostly in the form of reading/discussion.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en-US" dirty="0" smtClean="0"/>
          </a:p>
          <a:p>
            <a:pPr algn="ctr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5818" dirty="0" smtClean="0"/>
              <a:t>I used </a:t>
            </a:r>
            <a:r>
              <a:rPr lang="en-US" sz="5818" dirty="0" err="1" smtClean="0"/>
              <a:t>Jalen</a:t>
            </a:r>
            <a:r>
              <a:rPr lang="en-US" sz="5818" dirty="0" smtClean="0"/>
              <a:t> </a:t>
            </a:r>
            <a:r>
              <a:rPr lang="en-US" sz="5818" dirty="0" err="1" smtClean="0"/>
              <a:t>Waltmen’s</a:t>
            </a:r>
            <a:r>
              <a:rPr lang="en-US" sz="5818" dirty="0" smtClean="0"/>
              <a:t> stories that roughly follow </a:t>
            </a:r>
            <a:r>
              <a:rPr lang="en-US" sz="5818" dirty="0" err="1" smtClean="0"/>
              <a:t>Exprésate</a:t>
            </a:r>
            <a:r>
              <a:rPr lang="en-US" sz="5818" dirty="0" smtClean="0"/>
              <a:t>, but students LOVE them and they are about people, not ducks and bunnies.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5818" dirty="0" smtClean="0"/>
              <a:t>			</a:t>
            </a:r>
            <a:r>
              <a:rPr lang="en-US" sz="5818" dirty="0" smtClean="0">
                <a:hlinkClick r:id="rId2"/>
              </a:rPr>
              <a:t>www.waltmania.com</a:t>
            </a:r>
            <a:r>
              <a:rPr lang="en-US" sz="5818" dirty="0" smtClean="0"/>
              <a:t>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5818" dirty="0" smtClean="0"/>
              <a:t>($150 per level, with a CD and copyrights)</a:t>
            </a:r>
            <a:endParaRPr lang="en-US" sz="5818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</p:spPr>
        <p:txBody>
          <a:bodyPr/>
          <a:lstStyle/>
          <a:p>
            <a:pPr marL="54864"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Teaching </a:t>
            </a:r>
            <a:r>
              <a:rPr lang="en-US" dirty="0" err="1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Vocab</a:t>
            </a:r>
            <a:endParaRPr lang="en-US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*Steve Christensen’s IWLA presentation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	*Teach actions to </a:t>
            </a:r>
            <a:r>
              <a:rPr lang="en-US" dirty="0" err="1" smtClean="0"/>
              <a:t>vocab</a:t>
            </a:r>
            <a:r>
              <a:rPr lang="en-US" dirty="0" smtClean="0"/>
              <a:t> words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	*Have student groups make up action and teach to the class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	*Draw the </a:t>
            </a:r>
            <a:r>
              <a:rPr lang="en-US" dirty="0" err="1" smtClean="0"/>
              <a:t>vocab</a:t>
            </a:r>
            <a:r>
              <a:rPr lang="en-US" dirty="0" smtClean="0"/>
              <a:t> words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	*Use picture flashcards (student drawn)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	*Use a story to guess in context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(Knowledge/comprehension level of Bloom’s – get them in short term memory)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</p:spPr>
        <p:txBody>
          <a:bodyPr/>
          <a:lstStyle/>
          <a:p>
            <a:pPr marL="54864"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Put the </a:t>
            </a:r>
            <a:r>
              <a:rPr lang="en-US" dirty="0" err="1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Vocab</a:t>
            </a:r>
            <a:r>
              <a:rPr lang="en-US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 in Context</a:t>
            </a:r>
            <a:endParaRPr lang="en-US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28674" name="Content Placeholder 2"/>
          <p:cNvSpPr>
            <a:spLocks noGrp="1"/>
          </p:cNvSpPr>
          <p:nvPr>
            <p:ph idx="1"/>
          </p:nvPr>
        </p:nvSpPr>
        <p:spPr>
          <a:xfrm>
            <a:off x="457200" y="1646238"/>
            <a:ext cx="8229600" cy="4979987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en-US" smtClean="0"/>
              <a:t>*Bell activity:  match TL to English vocab</a:t>
            </a:r>
          </a:p>
          <a:p>
            <a:pPr>
              <a:buFont typeface="Wingdings 2" pitchFamily="18" charset="2"/>
              <a:buNone/>
            </a:pPr>
            <a:r>
              <a:rPr lang="en-US" smtClean="0"/>
              <a:t>*Tell the story as they manipulate pictures of the story. </a:t>
            </a:r>
          </a:p>
          <a:p>
            <a:pPr>
              <a:buFont typeface="Wingdings 2" pitchFamily="18" charset="2"/>
              <a:buNone/>
            </a:pPr>
            <a:r>
              <a:rPr lang="en-US" smtClean="0"/>
              <a:t>*Draw the story as I tell it</a:t>
            </a:r>
          </a:p>
          <a:p>
            <a:pPr>
              <a:buFont typeface="Wingdings 2" pitchFamily="18" charset="2"/>
              <a:buNone/>
            </a:pPr>
            <a:r>
              <a:rPr lang="en-US" smtClean="0"/>
              <a:t>	then think/pair/share</a:t>
            </a:r>
          </a:p>
          <a:p>
            <a:pPr>
              <a:buFont typeface="Wingdings 2" pitchFamily="18" charset="2"/>
              <a:buNone/>
            </a:pPr>
            <a:r>
              <a:rPr lang="en-US" smtClean="0"/>
              <a:t>*Take notes of the story and try to recreate it or use a graphic organizer</a:t>
            </a:r>
          </a:p>
          <a:p>
            <a:pPr>
              <a:buFont typeface="Wingdings 2" pitchFamily="18" charset="2"/>
              <a:buNone/>
            </a:pPr>
            <a:r>
              <a:rPr lang="en-US" smtClean="0"/>
              <a:t>Tell a line of the story and ask tons of questions.  (circling)</a:t>
            </a:r>
          </a:p>
          <a:p>
            <a:pPr>
              <a:buFont typeface="Wingdings 2" pitchFamily="18" charset="2"/>
              <a:buNone/>
            </a:pPr>
            <a:r>
              <a:rPr lang="en-US" smtClean="0"/>
              <a:t>(Knowledge/Comprehension level)</a:t>
            </a:r>
          </a:p>
          <a:p>
            <a:pPr>
              <a:buFont typeface="Wingdings 2" pitchFamily="18" charset="2"/>
              <a:buNone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</p:spPr>
        <p:txBody>
          <a:bodyPr>
            <a:normAutofit fontScale="90000"/>
          </a:bodyPr>
          <a:lstStyle/>
          <a:p>
            <a:pPr marL="54864"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Practice the Story</a:t>
            </a:r>
            <a:br>
              <a:rPr lang="en-US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</a:br>
            <a:r>
              <a:rPr lang="en-US" sz="3556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(I do 2-4 of these with each story)</a:t>
            </a:r>
            <a:endParaRPr lang="en-US" sz="3556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*Bell activity:  Answer main idea question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*S act in groups -4 characters=4 per group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*Translate aloud to English with partner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	1 minute each (word count)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*Dictate paragraph to partner in TL, correct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*Put story strips in order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*Write 10 T/F, pencil game  (see last slide)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*Illustrate the story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(Application level of Bloom’s)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</p:spPr>
        <p:txBody>
          <a:bodyPr>
            <a:normAutofit fontScale="90000"/>
          </a:bodyPr>
          <a:lstStyle/>
          <a:p>
            <a:pPr marL="54864"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Continue to Practice:</a:t>
            </a:r>
            <a:br>
              <a:rPr lang="en-US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</a:br>
            <a:r>
              <a:rPr lang="en-US" sz="3200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I usually only do one of these</a:t>
            </a:r>
            <a:endParaRPr lang="en-US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3277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en-US" smtClean="0"/>
              <a:t>*Take their illus and retell to partner aloud</a:t>
            </a:r>
          </a:p>
          <a:p>
            <a:pPr>
              <a:buFont typeface="Wingdings 2" pitchFamily="18" charset="2"/>
              <a:buNone/>
            </a:pPr>
            <a:r>
              <a:rPr lang="en-US" smtClean="0"/>
              <a:t>	30 seconds per picture</a:t>
            </a:r>
          </a:p>
          <a:p>
            <a:pPr>
              <a:buFont typeface="Wingdings 2" pitchFamily="18" charset="2"/>
              <a:buNone/>
            </a:pPr>
            <a:r>
              <a:rPr lang="en-US" smtClean="0"/>
              <a:t>*Put sentences together, then in order</a:t>
            </a:r>
          </a:p>
          <a:p>
            <a:pPr>
              <a:buFont typeface="Wingdings 2" pitchFamily="18" charset="2"/>
              <a:buNone/>
            </a:pPr>
            <a:r>
              <a:rPr lang="en-US" smtClean="0"/>
              <a:t>*Change 3 facts, retell, partner find changes</a:t>
            </a:r>
          </a:p>
          <a:p>
            <a:pPr>
              <a:buFont typeface="Wingdings 2" pitchFamily="18" charset="2"/>
              <a:buNone/>
            </a:pPr>
            <a:r>
              <a:rPr lang="en-US" smtClean="0"/>
              <a:t> </a:t>
            </a:r>
          </a:p>
          <a:p>
            <a:pPr>
              <a:buFont typeface="Wingdings 2" pitchFamily="18" charset="2"/>
              <a:buNone/>
            </a:pPr>
            <a:r>
              <a:rPr lang="en-US" smtClean="0"/>
              <a:t>Quiz: (HOTS) Illustrate, write summary, compare self to character, graph character emotions, draw map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</p:spPr>
        <p:txBody>
          <a:bodyPr/>
          <a:lstStyle/>
          <a:p>
            <a:pPr marL="54864"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But What About Grammar?</a:t>
            </a:r>
            <a:endParaRPr lang="en-US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6238"/>
            <a:ext cx="8229600" cy="4941887"/>
          </a:xfrm>
        </p:spPr>
        <p:txBody>
          <a:bodyPr>
            <a:normAutofit fontScale="92500" lnSpcReduction="10000"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*Use a copy of the story to focus on grammar you are currently teaching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en-US" dirty="0" smtClean="0"/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Verbs:  highlight new tense, change to new tense, change the perspective (I to he)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dirty="0" err="1" smtClean="0"/>
              <a:t>Adj</a:t>
            </a:r>
            <a:r>
              <a:rPr lang="en-US" dirty="0" smtClean="0"/>
              <a:t>: Add an adjective for every noun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I/O, D/O:  Change perspective of story, change all nouns to pronouns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(Analysis level of Bloom’s)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en-US" sz="2800" dirty="0" smtClean="0"/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2800" dirty="0" err="1" smtClean="0"/>
              <a:t>ps</a:t>
            </a:r>
            <a:r>
              <a:rPr lang="en-US" sz="2800" dirty="0" smtClean="0"/>
              <a:t>: I really only tested on verb tenses, quizzed on other topics like objects</a:t>
            </a:r>
            <a:r>
              <a:rPr lang="en-US" sz="2800" smtClean="0"/>
              <a:t>, etc.</a:t>
            </a:r>
            <a:endParaRPr lang="en-US" smtClean="0"/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</p:spPr>
        <p:txBody>
          <a:bodyPr/>
          <a:lstStyle/>
          <a:p>
            <a:pPr marL="54864"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Mastery of Story/</a:t>
            </a:r>
            <a:r>
              <a:rPr lang="en-US" dirty="0" err="1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Vocab</a:t>
            </a:r>
            <a:endParaRPr lang="en-US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3686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en-US" smtClean="0"/>
              <a:t>*Write a new beginning or ending</a:t>
            </a:r>
          </a:p>
          <a:p>
            <a:pPr>
              <a:buFont typeface="Wingdings 2" pitchFamily="18" charset="2"/>
              <a:buNone/>
            </a:pPr>
            <a:r>
              <a:rPr lang="en-US" smtClean="0"/>
              <a:t>*Tell a new title, they write a story using vocab</a:t>
            </a:r>
          </a:p>
          <a:p>
            <a:pPr>
              <a:buFont typeface="Wingdings 2" pitchFamily="18" charset="2"/>
              <a:buNone/>
            </a:pPr>
            <a:r>
              <a:rPr lang="en-US" smtClean="0"/>
              <a:t>*Free write with vocabulary</a:t>
            </a:r>
          </a:p>
          <a:p>
            <a:pPr>
              <a:buFont typeface="Wingdings 2" pitchFamily="18" charset="2"/>
              <a:buNone/>
            </a:pPr>
            <a:r>
              <a:rPr lang="en-US" smtClean="0"/>
              <a:t>*Illustrate a new story for partner to write</a:t>
            </a:r>
          </a:p>
          <a:p>
            <a:pPr>
              <a:buFont typeface="Wingdings 2" pitchFamily="18" charset="2"/>
              <a:buNone/>
            </a:pPr>
            <a:r>
              <a:rPr lang="en-US" smtClean="0"/>
              <a:t>*Evaluate others’ stories – peer edit</a:t>
            </a:r>
          </a:p>
          <a:p>
            <a:pPr>
              <a:buFont typeface="Wingdings 2" pitchFamily="18" charset="2"/>
              <a:buNone/>
            </a:pPr>
            <a:r>
              <a:rPr lang="en-US" smtClean="0"/>
              <a:t>*Have 3 people read and comment</a:t>
            </a:r>
          </a:p>
          <a:p>
            <a:pPr>
              <a:buFont typeface="Wingdings 2" pitchFamily="18" charset="2"/>
              <a:buNone/>
            </a:pPr>
            <a:endParaRPr lang="en-US" smtClean="0"/>
          </a:p>
          <a:p>
            <a:pPr>
              <a:buFont typeface="Wingdings 2" pitchFamily="18" charset="2"/>
              <a:buNone/>
            </a:pPr>
            <a:r>
              <a:rPr lang="en-US" smtClean="0"/>
              <a:t>(Synthesis/Evaluation of Bloom’s)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</p:spPr>
        <p:txBody>
          <a:bodyPr/>
          <a:lstStyle/>
          <a:p>
            <a:pPr marL="54864"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The Point: </a:t>
            </a:r>
            <a:endParaRPr lang="en-US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3789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en-US" smtClean="0"/>
              <a:t>Students have now been over the story many times and are well on their way to 75-150 reps.  All without the chaos of student actors and acting on the part of the teachers.  I could never do the stories off the top of my head.  They don’t have ownership in the original story, but since they are good they don’t seem to care.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</p:spPr>
        <p:txBody>
          <a:bodyPr/>
          <a:lstStyle/>
          <a:p>
            <a:pPr marL="54864"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Grading: </a:t>
            </a:r>
            <a:endParaRPr lang="en-US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I do skills based grading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15% reading, writing, listening, speaking, </a:t>
            </a:r>
            <a:r>
              <a:rPr lang="en-US" dirty="0" err="1" smtClean="0"/>
              <a:t>vocab</a:t>
            </a:r>
            <a:r>
              <a:rPr lang="en-US" dirty="0" smtClean="0"/>
              <a:t>/grammar, culture,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10% participation (now I don’t grade for this and do a reflection on goals etc)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Testing: Write </a:t>
            </a:r>
            <a:r>
              <a:rPr lang="en-US" dirty="0" err="1" smtClean="0"/>
              <a:t>vocab</a:t>
            </a:r>
            <a:r>
              <a:rPr lang="en-US" dirty="0" smtClean="0"/>
              <a:t> in English, write a story in verb tense, read a story and answer questions, listen-cloze activity, conjugate verb tense, tell story from picture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535"/>
            <a:ext cx="8229600" cy="1392701"/>
          </a:xfrm>
        </p:spPr>
        <p:txBody>
          <a:bodyPr>
            <a:normAutofit fontScale="90000"/>
          </a:bodyPr>
          <a:lstStyle/>
          <a:p>
            <a:pPr marL="54864"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How I Made TPRS Work for Me</a:t>
            </a:r>
            <a:br>
              <a:rPr lang="en-US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</a:br>
            <a:r>
              <a:rPr lang="en-US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What hindered me:</a:t>
            </a:r>
            <a:endParaRPr lang="en-US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1638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en-US" smtClean="0"/>
              <a:t>*no drama background</a:t>
            </a:r>
          </a:p>
          <a:p>
            <a:pPr>
              <a:buFont typeface="Wingdings 2" pitchFamily="18" charset="2"/>
              <a:buNone/>
            </a:pPr>
            <a:r>
              <a:rPr lang="en-US" smtClean="0"/>
              <a:t>*not a creative writer</a:t>
            </a:r>
          </a:p>
          <a:p>
            <a:pPr>
              <a:buFont typeface="Wingdings 2" pitchFamily="18" charset="2"/>
              <a:buNone/>
            </a:pPr>
            <a:r>
              <a:rPr lang="en-US" smtClean="0"/>
              <a:t>*do not do well making up stories on the spot</a:t>
            </a:r>
          </a:p>
          <a:p>
            <a:pPr>
              <a:buFont typeface="Wingdings 2" pitchFamily="18" charset="2"/>
              <a:buNone/>
            </a:pPr>
            <a:r>
              <a:rPr lang="en-US" smtClean="0"/>
              <a:t>*can’t remember details of kids’ stories</a:t>
            </a:r>
          </a:p>
          <a:p>
            <a:pPr>
              <a:buFont typeface="Wingdings 2" pitchFamily="18" charset="2"/>
              <a:buNone/>
            </a:pPr>
            <a:r>
              <a:rPr lang="en-US" smtClean="0"/>
              <a:t>*have students that won’t cooperate</a:t>
            </a:r>
          </a:p>
          <a:p>
            <a:pPr>
              <a:buFont typeface="Wingdings 2" pitchFamily="18" charset="2"/>
              <a:buNone/>
            </a:pPr>
            <a:r>
              <a:rPr lang="en-US" smtClean="0"/>
              <a:t>*acting out stories causes chaos</a:t>
            </a:r>
          </a:p>
          <a:p>
            <a:pPr>
              <a:buFont typeface="Wingdings 2" pitchFamily="18" charset="2"/>
              <a:buNone/>
            </a:pPr>
            <a:r>
              <a:rPr lang="en-US" smtClean="0"/>
              <a:t>*no grammar study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</p:spPr>
        <p:txBody>
          <a:bodyPr/>
          <a:lstStyle/>
          <a:p>
            <a:pPr marL="54864"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The Pencil Game	</a:t>
            </a:r>
            <a:endParaRPr lang="en-US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3993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en-US" smtClean="0"/>
              <a:t>Put a pencil between partners</a:t>
            </a:r>
          </a:p>
          <a:p>
            <a:pPr>
              <a:buFont typeface="Wingdings 2" pitchFamily="18" charset="2"/>
              <a:buNone/>
            </a:pPr>
            <a:r>
              <a:rPr lang="en-US" smtClean="0"/>
              <a:t>Read a T/F statement they wrote</a:t>
            </a:r>
          </a:p>
          <a:p>
            <a:pPr>
              <a:buFont typeface="Wingdings 2" pitchFamily="18" charset="2"/>
              <a:buNone/>
            </a:pPr>
            <a:r>
              <a:rPr lang="en-US" smtClean="0"/>
              <a:t>If TRUE, grab the pencil.  +1 point</a:t>
            </a:r>
          </a:p>
          <a:p>
            <a:pPr>
              <a:buFont typeface="Wingdings 2" pitchFamily="18" charset="2"/>
              <a:buNone/>
            </a:pPr>
            <a:r>
              <a:rPr lang="en-US" smtClean="0"/>
              <a:t>If FALSE, do nothing</a:t>
            </a:r>
          </a:p>
          <a:p>
            <a:pPr>
              <a:buFont typeface="Wingdings 2" pitchFamily="18" charset="2"/>
              <a:buNone/>
            </a:pPr>
            <a:r>
              <a:rPr lang="en-US" smtClean="0"/>
              <a:t>If you grab when it is false, -2 points. </a:t>
            </a:r>
          </a:p>
          <a:p>
            <a:pPr>
              <a:buFont typeface="Wingdings 2" pitchFamily="18" charset="2"/>
              <a:buNone/>
            </a:pPr>
            <a:r>
              <a:rPr lang="en-US" smtClean="0"/>
              <a:t>Students love this game.  They have to listen very carefully for the tiny details of the story.  I have them change 1 word to make the sentence false.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</p:spPr>
        <p:txBody>
          <a:bodyPr/>
          <a:lstStyle/>
          <a:p>
            <a:pPr marL="54864"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Resources</a:t>
            </a:r>
            <a:endParaRPr lang="en-US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pic>
        <p:nvPicPr>
          <p:cNvPr id="40962" name="Picture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74750" y="1646238"/>
            <a:ext cx="1468438" cy="2219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63" name="Picture 4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95650" y="1646238"/>
            <a:ext cx="1924050" cy="2219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64" name="Picture 5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54688" y="1646238"/>
            <a:ext cx="2219325" cy="2219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65" name="Picture 6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951163" y="4343400"/>
            <a:ext cx="2527300" cy="209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</p:spPr>
        <p:txBody>
          <a:bodyPr/>
          <a:lstStyle/>
          <a:p>
            <a:pPr marL="54864"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Reading, Reading, Reading!!!</a:t>
            </a:r>
            <a:endParaRPr lang="en-US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*</a:t>
            </a:r>
            <a:r>
              <a:rPr lang="en-US" dirty="0" err="1" smtClean="0"/>
              <a:t>Krashen</a:t>
            </a:r>
            <a:r>
              <a:rPr lang="en-US" dirty="0" smtClean="0"/>
              <a:t>: 70% of language skills come from reading.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*Found a novel for each quarter for each level – read as a class (grammar)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*Amassed a HUGE free reading library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	Club Leo, Reading  A-Z, People (enjoyment)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*Chico Chile, Excerpts from history, (reading for information)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*</a:t>
            </a:r>
            <a:r>
              <a:rPr lang="en-US" dirty="0" err="1" smtClean="0"/>
              <a:t>Jalen</a:t>
            </a:r>
            <a:r>
              <a:rPr lang="en-US" dirty="0" smtClean="0"/>
              <a:t> </a:t>
            </a:r>
            <a:r>
              <a:rPr lang="en-US" dirty="0" err="1" smtClean="0"/>
              <a:t>Waltman’s</a:t>
            </a:r>
            <a:r>
              <a:rPr lang="en-US" dirty="0" smtClean="0"/>
              <a:t> TPRS stories (</a:t>
            </a:r>
            <a:r>
              <a:rPr lang="en-US" dirty="0" err="1" smtClean="0"/>
              <a:t>vocab</a:t>
            </a:r>
            <a:r>
              <a:rPr lang="en-US" dirty="0" smtClean="0"/>
              <a:t>)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By 4</a:t>
            </a:r>
            <a:r>
              <a:rPr lang="en-US" baseline="30000" dirty="0" smtClean="0"/>
              <a:t>th</a:t>
            </a:r>
            <a:r>
              <a:rPr lang="en-US" dirty="0" smtClean="0"/>
              <a:t> year my kids had read 12 novels as a class, and 8 on their own,  in Sp. 2-4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</p:spPr>
        <p:txBody>
          <a:bodyPr/>
          <a:lstStyle/>
          <a:p>
            <a:pPr marL="54864"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Results?</a:t>
            </a:r>
            <a:endParaRPr lang="en-US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*My students used to test into the intermediate (200) level in college with a text only. (Spanish for Mastery)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*TPRS with a text  - they tested borderline high 200, low 300 levels (Paso a Paso)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*No text, much reading – they routinely test in the high 300 (370) levels usually </a:t>
            </a:r>
            <a:r>
              <a:rPr lang="en-US" dirty="0" err="1" smtClean="0"/>
              <a:t>CLEPing</a:t>
            </a:r>
            <a:r>
              <a:rPr lang="en-US" dirty="0" smtClean="0"/>
              <a:t> 12 hours.  They need 2 classes for a minor.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*Parents are thrilled!!  Students are thrilled!!  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</p:spPr>
        <p:txBody>
          <a:bodyPr/>
          <a:lstStyle/>
          <a:p>
            <a:pPr marL="54864"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Week at a Glance</a:t>
            </a:r>
            <a:endParaRPr lang="en-US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1945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en-US" sz="2800" smtClean="0"/>
              <a:t>Monday: Discussion / Kindergarten Reading</a:t>
            </a:r>
          </a:p>
          <a:p>
            <a:pPr>
              <a:buFont typeface="Wingdings 2" pitchFamily="18" charset="2"/>
              <a:buNone/>
            </a:pPr>
            <a:r>
              <a:rPr lang="en-US" sz="2800" smtClean="0"/>
              <a:t>Tuesday: Reading for information (free read)</a:t>
            </a:r>
          </a:p>
          <a:p>
            <a:pPr>
              <a:buFont typeface="Wingdings 2" pitchFamily="18" charset="2"/>
              <a:buNone/>
            </a:pPr>
            <a:r>
              <a:rPr lang="en-US" sz="2800" smtClean="0"/>
              <a:t>Wednesday: Free Write</a:t>
            </a:r>
          </a:p>
          <a:p>
            <a:pPr>
              <a:buFont typeface="Wingdings 2" pitchFamily="18" charset="2"/>
              <a:buNone/>
            </a:pPr>
            <a:r>
              <a:rPr lang="en-US" sz="2800" smtClean="0"/>
              <a:t>Thursday: Free Read</a:t>
            </a:r>
          </a:p>
          <a:p>
            <a:pPr>
              <a:buFont typeface="Wingdings 2" pitchFamily="18" charset="2"/>
              <a:buNone/>
            </a:pPr>
            <a:r>
              <a:rPr lang="en-US" sz="2800" smtClean="0"/>
              <a:t>Friday: Video </a:t>
            </a:r>
          </a:p>
          <a:p>
            <a:pPr>
              <a:buFont typeface="Wingdings 2" pitchFamily="18" charset="2"/>
              <a:buNone/>
            </a:pPr>
            <a:endParaRPr lang="en-US" sz="2800" smtClean="0"/>
          </a:p>
          <a:p>
            <a:pPr>
              <a:buFont typeface="Wingdings 2" pitchFamily="18" charset="2"/>
              <a:buNone/>
            </a:pPr>
            <a:r>
              <a:rPr lang="en-US" sz="2800" smtClean="0"/>
              <a:t>*Kids love the predictability </a:t>
            </a:r>
          </a:p>
          <a:p>
            <a:pPr>
              <a:buFont typeface="Wingdings 2" pitchFamily="18" charset="2"/>
              <a:buNone/>
            </a:pPr>
            <a:r>
              <a:rPr lang="en-US" sz="2800" smtClean="0"/>
              <a:t>*They only take 5-10 minutes per day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</p:spPr>
        <p:txBody>
          <a:bodyPr>
            <a:normAutofit fontScale="90000"/>
          </a:bodyPr>
          <a:lstStyle/>
          <a:p>
            <a:pPr marL="54864"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Monday: Discussion / Reading</a:t>
            </a:r>
            <a:endParaRPr lang="en-US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2048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en-US" smtClean="0"/>
              <a:t>*Discussion: </a:t>
            </a:r>
          </a:p>
          <a:p>
            <a:pPr>
              <a:buFont typeface="Wingdings 2" pitchFamily="18" charset="2"/>
              <a:buNone/>
            </a:pPr>
            <a:r>
              <a:rPr lang="en-US" smtClean="0"/>
              <a:t>In first year, we do memorized Q/A, I have a list of questions for 2</a:t>
            </a:r>
            <a:r>
              <a:rPr lang="en-US" baseline="30000" smtClean="0"/>
              <a:t>nd</a:t>
            </a:r>
            <a:r>
              <a:rPr lang="en-US" smtClean="0"/>
              <a:t> year on a topic.  They ask and answer.  In upper levels, I give them more debatable topics to discuss.  (I googled topics)</a:t>
            </a:r>
          </a:p>
          <a:p>
            <a:pPr>
              <a:buFont typeface="Wingdings 2" pitchFamily="18" charset="2"/>
              <a:buNone/>
            </a:pPr>
            <a:r>
              <a:rPr lang="en-US" smtClean="0"/>
              <a:t>*Kindergarten Reading (doc cameras)</a:t>
            </a:r>
          </a:p>
          <a:p>
            <a:pPr>
              <a:buFont typeface="Wingdings 2" pitchFamily="18" charset="2"/>
              <a:buNone/>
            </a:pPr>
            <a:r>
              <a:rPr lang="en-US" smtClean="0"/>
              <a:t>	I read them a children’s book and ask questions.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</p:spPr>
        <p:txBody>
          <a:bodyPr/>
          <a:lstStyle/>
          <a:p>
            <a:pPr marL="54864"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Tuesday: Reading</a:t>
            </a:r>
            <a:endParaRPr lang="en-US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2150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en-US" smtClean="0"/>
              <a:t>*In first level, I have them free-read for 5 minutes and record new words in a reading log.</a:t>
            </a:r>
          </a:p>
          <a:p>
            <a:pPr>
              <a:buFont typeface="Wingdings 2" pitchFamily="18" charset="2"/>
              <a:buNone/>
            </a:pPr>
            <a:r>
              <a:rPr lang="en-US" smtClean="0"/>
              <a:t>*In second level, they read Chico Chile geography articles. (non-fiction/read for info) from Teacher’s Discovery</a:t>
            </a:r>
          </a:p>
          <a:p>
            <a:pPr>
              <a:buFont typeface="Wingdings 2" pitchFamily="18" charset="2"/>
              <a:buNone/>
            </a:pPr>
            <a:r>
              <a:rPr lang="en-US" smtClean="0"/>
              <a:t>*In upper levels, they read Mexican History, Spanish History, authentic short stories, proverbs, etc.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</p:spPr>
        <p:txBody>
          <a:bodyPr/>
          <a:lstStyle/>
          <a:p>
            <a:pPr marL="54864"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Wednesday:  Free Write</a:t>
            </a:r>
            <a:endParaRPr lang="en-US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2253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en-US" smtClean="0"/>
              <a:t>The goal is 100 words in 5 minutes, the rate a native speaker writes.  This is a fluency builder, not an accuracy activity.</a:t>
            </a:r>
          </a:p>
          <a:p>
            <a:pPr>
              <a:buFont typeface="Wingdings 2" pitchFamily="18" charset="2"/>
              <a:buNone/>
            </a:pPr>
            <a:r>
              <a:rPr lang="en-US" smtClean="0"/>
              <a:t>*Start at 10 minutes and widdle away time as they improve.  (or start at 5)</a:t>
            </a:r>
          </a:p>
          <a:p>
            <a:pPr>
              <a:buFont typeface="Wingdings 2" pitchFamily="18" charset="2"/>
              <a:buNone/>
            </a:pPr>
            <a:r>
              <a:rPr lang="en-US" smtClean="0"/>
              <a:t>*Use the discussion topic from Monday OR put up a list of current vocab for ideas.</a:t>
            </a:r>
          </a:p>
          <a:p>
            <a:pPr>
              <a:buFont typeface="Wingdings 2" pitchFamily="18" charset="2"/>
              <a:buNone/>
            </a:pPr>
            <a:r>
              <a:rPr lang="en-US" smtClean="0"/>
              <a:t>*Sometimes, peer edit, rewrite, edit and turn in for accuracy, or change grammar.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</p:spPr>
        <p:txBody>
          <a:bodyPr/>
          <a:lstStyle/>
          <a:p>
            <a:pPr marL="54864"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Thursday:  Free Reading</a:t>
            </a:r>
            <a:endParaRPr lang="en-US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2355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en-US" smtClean="0"/>
              <a:t>*Level one reads for 5 minutes again.</a:t>
            </a:r>
          </a:p>
          <a:p>
            <a:pPr>
              <a:buFont typeface="Wingdings 2" pitchFamily="18" charset="2"/>
              <a:buNone/>
            </a:pPr>
            <a:r>
              <a:rPr lang="en-US" smtClean="0"/>
              <a:t>*Upper levels read for 10 min.  </a:t>
            </a:r>
          </a:p>
          <a:p>
            <a:pPr>
              <a:buFont typeface="Wingdings 2" pitchFamily="18" charset="2"/>
              <a:buNone/>
            </a:pPr>
            <a:r>
              <a:rPr lang="en-US" smtClean="0"/>
              <a:t>	Level 2:  Clifford, Hungry Thing, Froggy</a:t>
            </a:r>
          </a:p>
          <a:p>
            <a:pPr>
              <a:buFont typeface="Wingdings 2" pitchFamily="18" charset="2"/>
              <a:buNone/>
            </a:pPr>
            <a:r>
              <a:rPr lang="en-US" smtClean="0"/>
              <a:t> 	Level 3:  Junie B Jones, Magic Tree House</a:t>
            </a:r>
          </a:p>
          <a:p>
            <a:pPr>
              <a:buFont typeface="Wingdings 2" pitchFamily="18" charset="2"/>
              <a:buNone/>
            </a:pPr>
            <a:r>
              <a:rPr lang="en-US" smtClean="0"/>
              <a:t> 	Level 4:  Goosebumps, Korman</a:t>
            </a:r>
          </a:p>
          <a:p>
            <a:pPr>
              <a:buFont typeface="Wingdings 2" pitchFamily="18" charset="2"/>
              <a:buNone/>
            </a:pPr>
            <a:endParaRPr lang="en-US" smtClean="0"/>
          </a:p>
          <a:p>
            <a:pPr>
              <a:buFont typeface="Wingdings 2" pitchFamily="18" charset="2"/>
              <a:buNone/>
            </a:pPr>
            <a:r>
              <a:rPr lang="en-US" smtClean="0"/>
              <a:t>Upper levels check out a book and do a book talk or book project at the end of the quarter.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ＭＳ 明朝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ＭＳ 明朝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Foundry.thmx</Template>
  <TotalTime>176</TotalTime>
  <Words>1051</Words>
  <Application>Microsoft Macintosh PowerPoint</Application>
  <PresentationFormat>On-screen Show (4:3)</PresentationFormat>
  <Paragraphs>129</Paragraphs>
  <Slides>21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Design Template</vt:lpstr>
      </vt:variant>
      <vt:variant>
        <vt:i4>9</vt:i4>
      </vt:variant>
      <vt:variant>
        <vt:lpstr>Slide Titles</vt:lpstr>
      </vt:variant>
      <vt:variant>
        <vt:i4>21</vt:i4>
      </vt:variant>
    </vt:vector>
  </HeadingPairs>
  <TitlesOfParts>
    <vt:vector size="34" baseType="lpstr">
      <vt:lpstr>Rockwell</vt:lpstr>
      <vt:lpstr>Arial</vt:lpstr>
      <vt:lpstr>Wingdings 2</vt:lpstr>
      <vt:lpstr>Calibri</vt:lpstr>
      <vt:lpstr>Foundry</vt:lpstr>
      <vt:lpstr>Foundry</vt:lpstr>
      <vt:lpstr>Foundry</vt:lpstr>
      <vt:lpstr>Foundry</vt:lpstr>
      <vt:lpstr>Foundry</vt:lpstr>
      <vt:lpstr>Foundry</vt:lpstr>
      <vt:lpstr>Foundry</vt:lpstr>
      <vt:lpstr>Foundry</vt:lpstr>
      <vt:lpstr>Foundry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</vt:vector>
  </TitlesOfParts>
  <Company>WCSD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I Made TPRS Work for Me What hindered me:</dc:title>
  <dc:creator>[PV] Christine McCormick</dc:creator>
  <cp:lastModifiedBy> Ken Hanson</cp:lastModifiedBy>
  <cp:revision>21</cp:revision>
  <cp:lastPrinted>2011-09-29T19:57:01Z</cp:lastPrinted>
  <dcterms:created xsi:type="dcterms:W3CDTF">2011-10-02T13:51:16Z</dcterms:created>
  <dcterms:modified xsi:type="dcterms:W3CDTF">2011-10-03T01:01:08Z</dcterms:modified>
</cp:coreProperties>
</file>