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8" r:id="rId8"/>
    <p:sldId id="266" r:id="rId9"/>
    <p:sldId id="267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66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6B4AB-899F-4297-995E-9D2B9AB52221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CB736-2E7E-4FAB-BBFD-B8DD6685F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1C43FB9-2BAF-4EE9-AB5D-44CB21F87C2B}" type="datetimeFigureOut">
              <a:rPr lang="en-US"/>
              <a:pPr>
                <a:defRPr/>
              </a:pPr>
              <a:t>10/7/2011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01802CE-F574-4A52-99AB-72FFE9559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Comment on slides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Previous learning/teaching</a:t>
            </a:r>
            <a:r>
              <a:rPr lang="en-US" baseline="0" dirty="0" smtClean="0"/>
              <a:t> experience</a:t>
            </a:r>
            <a:r>
              <a:rPr lang="en-US" dirty="0" smtClean="0"/>
              <a:t>….background</a:t>
            </a:r>
            <a:r>
              <a:rPr lang="en-US" baseline="0" dirty="0" smtClean="0"/>
              <a:t> demographics…Ask audience? </a:t>
            </a:r>
            <a:r>
              <a:rPr lang="en-US" dirty="0" smtClean="0"/>
              <a:t>What is your classroom look like?  What class do you look forward</a:t>
            </a:r>
            <a:r>
              <a:rPr lang="en-US" baseline="0" dirty="0" smtClean="0"/>
              <a:t> to and/or is a challenge?</a:t>
            </a: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53BEC0-20E4-4C2D-955F-6819B52DA47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7DFCE4-AA52-46B6-88F6-B526A4460D3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How are you assessing?  Collaboration,</a:t>
            </a:r>
            <a:r>
              <a:rPr lang="en-US" baseline="0" dirty="0" smtClean="0"/>
              <a:t> reflection, seeking new methods, classroom differentiation according to your classroom needs…</a:t>
            </a:r>
            <a:r>
              <a:rPr lang="en-US" baseline="0" dirty="0" err="1" smtClean="0"/>
              <a:t>coralie-dottie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amy</a:t>
            </a:r>
            <a:r>
              <a:rPr lang="en-US" baseline="0" dirty="0" smtClean="0"/>
              <a:t>-students from other countries-</a:t>
            </a:r>
            <a:r>
              <a:rPr lang="en-US" baseline="0" dirty="0" err="1" smtClean="0"/>
              <a:t>danish</a:t>
            </a:r>
            <a:r>
              <a:rPr lang="en-US" baseline="0" dirty="0" smtClean="0"/>
              <a:t>…teachers-retired teachers…valued </a:t>
            </a:r>
            <a:r>
              <a:rPr lang="en-US" baseline="0" smtClean="0"/>
              <a:t>and </a:t>
            </a:r>
            <a:r>
              <a:rPr lang="en-US" baseline="0" smtClean="0"/>
              <a:t>used…colleagues-recent </a:t>
            </a:r>
            <a:r>
              <a:rPr lang="en-US" baseline="0" dirty="0" smtClean="0"/>
              <a:t>graduates-alumni—student teachers</a:t>
            </a: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4522AF-E3B1-4438-8D73-5AED9A93F4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Dialog of Teacher and Students on first day of class…</a:t>
            </a:r>
            <a:r>
              <a:rPr lang="en-US" dirty="0" err="1" smtClean="0"/>
              <a:t>spanish</a:t>
            </a:r>
            <a:r>
              <a:rPr lang="en-US" dirty="0" smtClean="0"/>
              <a:t> language experience, positive or negative, teacher discussion….etc.  What are some fun things you have done to fire students up?  Setting the stage… First class sets the TONE!!!!!! Greetings-short,</a:t>
            </a:r>
            <a:r>
              <a:rPr lang="en-US" baseline="0" dirty="0" smtClean="0"/>
              <a:t> </a:t>
            </a:r>
            <a:r>
              <a:rPr lang="en-US" dirty="0" smtClean="0"/>
              <a:t>quick activities, (timed) conversation-</a:t>
            </a:r>
            <a:r>
              <a:rPr lang="en-US" dirty="0" err="1" smtClean="0"/>
              <a:t>cita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rapida</a:t>
            </a:r>
            <a:r>
              <a:rPr lang="en-US" baseline="0" dirty="0" smtClean="0"/>
              <a:t>….people bingo….</a:t>
            </a:r>
            <a:r>
              <a:rPr lang="en-US" dirty="0" smtClean="0"/>
              <a:t>Memory</a:t>
            </a:r>
            <a:r>
              <a:rPr lang="en-US" baseline="0" dirty="0" smtClean="0"/>
              <a:t> exercise</a:t>
            </a: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0149AA-3AA8-435A-AC67-3F128EA6CD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How</a:t>
            </a:r>
            <a:r>
              <a:rPr lang="en-US" baseline="0" dirty="0" smtClean="0"/>
              <a:t> do you know your effectively teaching? How do you communicate your passion?…………previous experiences….</a:t>
            </a:r>
            <a:r>
              <a:rPr lang="en-US" dirty="0" smtClean="0"/>
              <a:t>Class went so fast…. I love this class…You know you are really</a:t>
            </a:r>
            <a:r>
              <a:rPr lang="en-US" baseline="0" dirty="0" smtClean="0"/>
              <a:t> good at Spanish…I know I want to take all of the classes I can…You can’t give someone a passion…but can you foster it in student teachers or new teachers, how?</a:t>
            </a: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C6137F-CFFB-44D0-A1DD-CAD9DA57164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I went to a Spanish restaurant last night and ordered in </a:t>
            </a:r>
            <a:r>
              <a:rPr lang="en-US" dirty="0" err="1" smtClean="0"/>
              <a:t>spanish</a:t>
            </a:r>
            <a:r>
              <a:rPr lang="en-US" dirty="0" smtClean="0"/>
              <a:t>.  I was shopping in </a:t>
            </a:r>
            <a:r>
              <a:rPr lang="en-US" dirty="0" err="1" smtClean="0"/>
              <a:t>wal</a:t>
            </a:r>
            <a:r>
              <a:rPr lang="en-US" dirty="0" smtClean="0"/>
              <a:t>-mart</a:t>
            </a:r>
            <a:r>
              <a:rPr lang="en-US" baseline="0" dirty="0" smtClean="0"/>
              <a:t> and I could understand they were talking about colors and sizes.</a:t>
            </a: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AF7E0F-8A84-4F9D-8A8D-B6795F7992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Connections…TPRS…..Danish students thoughts new, current</a:t>
            </a:r>
            <a:r>
              <a:rPr lang="en-US" baseline="0" dirty="0" smtClean="0"/>
              <a:t> methods….</a:t>
            </a:r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33D42C-99B0-4B54-9DC7-708776B5D9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hiciste</a:t>
            </a:r>
            <a:r>
              <a:rPr lang="en-US" dirty="0" smtClean="0"/>
              <a:t> el </a:t>
            </a:r>
            <a:r>
              <a:rPr lang="en-US" dirty="0" err="1" smtClean="0"/>
              <a:t>verano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pasado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Donde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asististe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universidad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?    </a:t>
            </a:r>
            <a:r>
              <a:rPr lang="en-US" baseline="0" dirty="0" smtClean="0"/>
              <a:t>Activity 2-mapa-conclusions-give students input and ownership-</a:t>
            </a:r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FB6B8D-6D0E-4DEC-843A-114E5F1C344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633152-2F0C-45C1-AFBE-C93FF3F295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* Students need tools to be successful. 1) Reward students for using this. 2) Brainstorm strategies 3) puedes explicar mas….entonces estas diciendo…es que…dime mas..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C880B7-3AEC-48B8-AF15-577C04AA02C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21A352-A2A1-4858-8FAA-20A72C027FB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8AA3720-6742-47F0-A2B9-35849829AFCF}" type="datetimeFigureOut">
              <a:rPr lang="en-US"/>
              <a:pPr>
                <a:defRPr/>
              </a:pPr>
              <a:t>10/7/2011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A893797-C954-419A-B27C-7714B6A88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80033-CC78-44EB-8EB9-EE785FE6397C}" type="datetimeFigureOut">
              <a:rPr lang="en-US"/>
              <a:pPr>
                <a:defRPr/>
              </a:pPr>
              <a:t>10/7/2011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211E1-57BA-443C-9228-35E8319E3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5725A-1739-4AC6-BA03-5922A7B3ECFA}" type="datetimeFigureOut">
              <a:rPr lang="en-US"/>
              <a:pPr>
                <a:defRPr/>
              </a:pPr>
              <a:t>10/7/2011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23010-918A-453E-85F9-B6AE2F6A2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C1D0B-6372-42FA-961C-1D6B3C6040C8}" type="datetimeFigureOut">
              <a:rPr lang="en-US"/>
              <a:pPr>
                <a:defRPr/>
              </a:pPr>
              <a:t>10/7/2011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45E17-EA68-4FD4-8F52-D726B2CEE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22DC21-EFC3-4FA4-B9A2-8620400728AB}" type="datetimeFigureOut">
              <a:rPr lang="en-US"/>
              <a:pPr>
                <a:defRPr/>
              </a:pPr>
              <a:t>10/7/2011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091442-192F-492E-97CA-18120DC0B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2CA2C1-4E8C-4928-9494-F13103096FB3}" type="datetimeFigureOut">
              <a:rPr lang="en-US"/>
              <a:pPr>
                <a:defRPr/>
              </a:pPr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11B2D5-3BC3-496C-8CA8-806304341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69F02A-F918-4EA6-97B8-0FF1AE29E7C4}" type="datetimeFigureOut">
              <a:rPr lang="en-US"/>
              <a:pPr>
                <a:defRPr/>
              </a:pPr>
              <a:t>10/7/2011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C7429E-A1E4-4BEC-8A46-E7E9EBA31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4C1717-6B96-4A37-825D-9E4E51088E4D}" type="datetimeFigureOut">
              <a:rPr lang="en-US"/>
              <a:pPr>
                <a:defRPr/>
              </a:pPr>
              <a:t>10/7/2011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8FDE80-BC60-4D95-AF27-7F6CC0D12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4D0EB-D73C-4A87-962D-D2B0C3E07302}" type="datetimeFigureOut">
              <a:rPr lang="en-US"/>
              <a:pPr>
                <a:defRPr/>
              </a:pPr>
              <a:t>10/7/2011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36440-C485-497B-9253-037EE3794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3E9442-DB17-4422-B17E-1F17149A722D}" type="datetimeFigureOut">
              <a:rPr lang="en-US"/>
              <a:pPr>
                <a:defRPr/>
              </a:pPr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30FC00-FFEE-45E7-A958-A8B755E07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0E9CB50-8264-4019-A1BE-28C071FC431A}" type="datetimeFigureOut">
              <a:rPr lang="en-US"/>
              <a:pPr>
                <a:defRPr/>
              </a:pPr>
              <a:t>10/7/2011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DB6B840-0A1A-4588-B55F-C8DAE70FE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11D4B1B-82FB-4DD7-AC55-041DF3FF4432}" type="datetimeFigureOut">
              <a:rPr lang="en-US"/>
              <a:pPr>
                <a:defRPr/>
              </a:pPr>
              <a:t>10/7/2011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66CDDB2-056B-4155-AD7F-66AA0E90F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903" r:id="rId6"/>
    <p:sldLayoutId id="2147483896" r:id="rId7"/>
    <p:sldLayoutId id="2147483904" r:id="rId8"/>
    <p:sldLayoutId id="2147483905" r:id="rId9"/>
    <p:sldLayoutId id="2147483897" r:id="rId10"/>
    <p:sldLayoutId id="214748389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829761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i="1" dirty="0" smtClean="0">
                <a:solidFill>
                  <a:srgbClr val="FF0000"/>
                </a:solidFill>
              </a:rPr>
              <a:t>Viva la </a:t>
            </a:r>
            <a:r>
              <a:rPr lang="en-US" sz="5400" i="1" dirty="0" err="1" smtClean="0">
                <a:solidFill>
                  <a:srgbClr val="FF0000"/>
                </a:solidFill>
              </a:rPr>
              <a:t>clase</a:t>
            </a:r>
            <a:endParaRPr lang="en-US" sz="5400" i="1" dirty="0">
              <a:solidFill>
                <a:srgbClr val="FF0000"/>
              </a:solidFill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1200150"/>
          </a:xfrm>
        </p:spPr>
        <p:txBody>
          <a:bodyPr/>
          <a:lstStyle/>
          <a:p>
            <a:pPr marR="0"/>
            <a:r>
              <a:rPr lang="en-US" dirty="0" err="1" smtClean="0"/>
              <a:t>Por</a:t>
            </a:r>
            <a:r>
              <a:rPr lang="en-US" dirty="0" smtClean="0"/>
              <a:t> Coralie Turner y Amy Schumann</a:t>
            </a:r>
          </a:p>
          <a:p>
            <a:pPr marR="0"/>
            <a:r>
              <a:rPr lang="en-US" dirty="0" smtClean="0"/>
              <a:t>Grand View University</a:t>
            </a:r>
          </a:p>
        </p:txBody>
      </p:sp>
      <p:pic>
        <p:nvPicPr>
          <p:cNvPr id="9220" name="Picture 5" descr="Students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60350"/>
            <a:ext cx="24479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9" descr="students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33375"/>
            <a:ext cx="2381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0" descr="students6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03913" y="188913"/>
            <a:ext cx="298926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8" descr="students4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4343400"/>
            <a:ext cx="28797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6" descr="students2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2590800"/>
            <a:ext cx="15716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1" descr="students7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6600" y="4546600"/>
            <a:ext cx="2755900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7" descr="students3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00788" y="4495800"/>
            <a:ext cx="2663825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“Spot the Difference” books - spot the differences or go a step further…Como se </a:t>
            </a:r>
            <a:r>
              <a:rPr lang="en-US" dirty="0" err="1" smtClean="0"/>
              <a:t>siente</a:t>
            </a:r>
            <a:r>
              <a:rPr lang="en-US" dirty="0" smtClean="0"/>
              <a:t> la </a:t>
            </a:r>
            <a:r>
              <a:rPr lang="en-US" dirty="0" err="1" smtClean="0"/>
              <a:t>mujer</a:t>
            </a:r>
            <a:r>
              <a:rPr lang="en-US" dirty="0" smtClean="0"/>
              <a:t> en la </a:t>
            </a:r>
            <a:r>
              <a:rPr lang="en-US" dirty="0" err="1" smtClean="0"/>
              <a:t>foto</a:t>
            </a:r>
            <a:r>
              <a:rPr lang="en-US" dirty="0" smtClean="0"/>
              <a:t>?  </a:t>
            </a:r>
            <a:r>
              <a:rPr lang="en-US" dirty="0" smtClean="0">
                <a:latin typeface="Arial"/>
                <a:cs typeface="Arial"/>
              </a:rPr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</a:t>
            </a:r>
            <a:r>
              <a:rPr lang="en-US" dirty="0" err="1" smtClean="0">
                <a:latin typeface="Arial"/>
                <a:cs typeface="Arial"/>
              </a:rPr>
              <a:t>é</a:t>
            </a:r>
            <a:r>
              <a:rPr lang="en-US" dirty="0" smtClean="0"/>
              <a:t> </a:t>
            </a:r>
            <a:r>
              <a:rPr lang="en-US" dirty="0" err="1" smtClean="0"/>
              <a:t>piensas</a:t>
            </a:r>
            <a:r>
              <a:rPr lang="en-US" dirty="0" smtClean="0"/>
              <a:t> </a:t>
            </a:r>
            <a:r>
              <a:rPr lang="en-US" dirty="0" err="1" smtClean="0"/>
              <a:t>eso</a:t>
            </a:r>
            <a:r>
              <a:rPr lang="en-US" dirty="0" smtClean="0"/>
              <a:t>?  Es </a:t>
            </a:r>
            <a:r>
              <a:rPr lang="en-US" dirty="0" err="1" smtClean="0"/>
              <a:t>obvio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Libro</a:t>
            </a:r>
            <a:r>
              <a:rPr lang="en-US" dirty="0" smtClean="0"/>
              <a:t> de </a:t>
            </a:r>
            <a:r>
              <a:rPr lang="en-US" dirty="0" err="1" smtClean="0"/>
              <a:t>ropa</a:t>
            </a:r>
            <a:r>
              <a:rPr lang="en-US" dirty="0" smtClean="0"/>
              <a:t> - description - feelings…where did he/she buy the clothes?, why?, etc.</a:t>
            </a:r>
          </a:p>
          <a:p>
            <a:endParaRPr lang="en-US" dirty="0" smtClean="0"/>
          </a:p>
          <a:p>
            <a:r>
              <a:rPr lang="en-US" dirty="0" smtClean="0"/>
              <a:t>Perfect Square by Michael Hall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Resources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 looking for and how do they measure up?</a:t>
            </a:r>
          </a:p>
          <a:p>
            <a:pPr lvl="1"/>
            <a:r>
              <a:rPr lang="en-US" dirty="0" smtClean="0"/>
              <a:t>What?</a:t>
            </a:r>
          </a:p>
          <a:p>
            <a:pPr lvl="1"/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Why?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Teachers and Students!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Teachers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Teachers</a:t>
            </a:r>
          </a:p>
          <a:p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Teachers Students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Students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</a:t>
            </a:r>
            <a:r>
              <a:rPr lang="en-US" dirty="0" smtClean="0">
                <a:solidFill>
                  <a:srgbClr val="00B050"/>
                </a:solidFill>
              </a:rPr>
              <a:t>Students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Assessment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4525962"/>
          </a:xfrm>
        </p:spPr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V</a:t>
            </a:r>
            <a:r>
              <a:rPr lang="en-US" dirty="0" smtClean="0">
                <a:latin typeface="+mj-lt"/>
                <a:cs typeface="Aharoni" pitchFamily="2" charset="-79"/>
              </a:rPr>
              <a:t>isualize </a:t>
            </a:r>
            <a:r>
              <a:rPr lang="en-US" dirty="0" smtClean="0"/>
              <a:t>creating a memorable classroom.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 I</a:t>
            </a:r>
            <a:r>
              <a:rPr lang="en-US" dirty="0" smtClean="0"/>
              <a:t>ntention – Motivate! Motivate! Motivate!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V</a:t>
            </a:r>
            <a:r>
              <a:rPr lang="en-US" dirty="0" smtClean="0">
                <a:latin typeface="+mj-lt"/>
                <a:cs typeface="Aharoni" pitchFamily="2" charset="-79"/>
              </a:rPr>
              <a:t>alidate </a:t>
            </a:r>
            <a:r>
              <a:rPr lang="en-US" dirty="0" smtClean="0"/>
              <a:t>– Empowered students succeed!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</a:t>
            </a:r>
            <a:r>
              <a:rPr lang="en-US" dirty="0" smtClean="0"/>
              <a:t>ssess/Acquire continually… 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Conclusion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1447800" y="7620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2209800" y="5181600"/>
            <a:ext cx="5715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5105400" cy="45259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US" dirty="0" smtClean="0"/>
          </a:p>
          <a:p>
            <a:pPr algn="ctr">
              <a:buFont typeface="Wingdings 3" pitchFamily="18" charset="2"/>
              <a:buNone/>
            </a:pPr>
            <a:r>
              <a:rPr lang="en-US" dirty="0" smtClean="0"/>
              <a:t>To </a:t>
            </a:r>
          </a:p>
          <a:p>
            <a:pPr algn="ctr">
              <a:buFont typeface="Wingdings 3" pitchFamily="18" charset="2"/>
              <a:buNone/>
            </a:pPr>
            <a:r>
              <a:rPr lang="en-US" dirty="0" smtClean="0"/>
              <a:t>motivate </a:t>
            </a:r>
          </a:p>
          <a:p>
            <a:pPr algn="ctr">
              <a:buFont typeface="Wingdings 3" pitchFamily="18" charset="2"/>
              <a:buNone/>
            </a:pPr>
            <a:r>
              <a:rPr lang="en-US" dirty="0" smtClean="0"/>
              <a:t>and </a:t>
            </a:r>
          </a:p>
          <a:p>
            <a:pPr algn="ctr">
              <a:buFont typeface="Wingdings 3" pitchFamily="18" charset="2"/>
              <a:buNone/>
            </a:pPr>
            <a:r>
              <a:rPr lang="en-US" dirty="0" smtClean="0"/>
              <a:t>empower </a:t>
            </a:r>
          </a:p>
          <a:p>
            <a:pPr algn="ctr">
              <a:buFont typeface="Wingdings 3" pitchFamily="18" charset="2"/>
              <a:buNone/>
            </a:pPr>
            <a:r>
              <a:rPr lang="en-US" dirty="0" smtClean="0"/>
              <a:t>students </a:t>
            </a:r>
          </a:p>
          <a:p>
            <a:pPr algn="ctr">
              <a:buFont typeface="Wingdings 3" pitchFamily="18" charset="2"/>
              <a:buNone/>
            </a:pPr>
            <a:r>
              <a:rPr lang="en-US" dirty="0" smtClean="0"/>
              <a:t>to </a:t>
            </a:r>
          </a:p>
          <a:p>
            <a:pPr algn="ctr">
              <a:buFont typeface="Wingdings 3" pitchFamily="18" charset="2"/>
              <a:buNone/>
            </a:pPr>
            <a:r>
              <a:rPr lang="en-US" dirty="0" smtClean="0"/>
              <a:t>communicate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Fire up!!!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44" name="Picture 3" descr="students_talking_outsid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971800"/>
            <a:ext cx="2773363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330700"/>
          </a:xfrm>
        </p:spPr>
        <p:txBody>
          <a:bodyPr/>
          <a:lstStyle/>
          <a:p>
            <a:r>
              <a:rPr lang="en-US" dirty="0" smtClean="0"/>
              <a:t> Building rapport with students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/>
              <a:t>Experiencing success in teaching inside and outside the classroom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/>
              <a:t>Engaging and interacting with students’ energy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/>
              <a:t>Passion to teach and                                             learn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How are we as TEACHERS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motivated and empowered?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1268" name="Picture 3" descr="singapore-330x220-teacher-interacting-with-student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191000"/>
            <a:ext cx="37147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gold star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90976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5" descr="gold star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0"/>
            <a:ext cx="190976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543800" cy="4144963"/>
          </a:xfrm>
        </p:spPr>
        <p:txBody>
          <a:bodyPr/>
          <a:lstStyle/>
          <a:p>
            <a:pPr algn="ctr"/>
            <a:r>
              <a:rPr lang="en-US" dirty="0" smtClean="0"/>
              <a:t>Positive rapport with teacher</a:t>
            </a:r>
          </a:p>
          <a:p>
            <a:pPr algn="ctr">
              <a:buNone/>
            </a:pPr>
            <a:endParaRPr lang="en-US" sz="1800" dirty="0" smtClean="0"/>
          </a:p>
          <a:p>
            <a:pPr algn="ctr"/>
            <a:r>
              <a:rPr lang="en-US" dirty="0" smtClean="0"/>
              <a:t>Experiencing success!!!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dirty="0" smtClean="0"/>
              <a:t>Engaging and interacting </a:t>
            </a:r>
          </a:p>
          <a:p>
            <a:pPr algn="ctr">
              <a:buNone/>
            </a:pPr>
            <a:r>
              <a:rPr lang="en-US" dirty="0" smtClean="0"/>
              <a:t>with others</a:t>
            </a:r>
          </a:p>
          <a:p>
            <a:pPr algn="ctr"/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How are STUDENTS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motivated?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2294" name="Picture 7" descr="72400-smiley-face-stickers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5334000"/>
            <a:ext cx="10382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ipod-nano-pink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191000"/>
            <a:ext cx="1371600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2"/>
          </a:xfrm>
        </p:spPr>
        <p:txBody>
          <a:bodyPr/>
          <a:lstStyle/>
          <a:p>
            <a:r>
              <a:rPr lang="en-US" dirty="0" smtClean="0"/>
              <a:t>Challenge students</a:t>
            </a:r>
          </a:p>
          <a:p>
            <a:r>
              <a:rPr lang="en-US" dirty="0" smtClean="0"/>
              <a:t>Give students topics that interest them  (</a:t>
            </a:r>
            <a:r>
              <a:rPr lang="en-US" dirty="0" err="1" smtClean="0"/>
              <a:t>Facebook</a:t>
            </a:r>
            <a:r>
              <a:rPr lang="en-US" dirty="0" smtClean="0"/>
              <a:t>, Twitter, sports, prom)</a:t>
            </a:r>
          </a:p>
          <a:p>
            <a:r>
              <a:rPr lang="en-US" dirty="0" smtClean="0"/>
              <a:t>Allow adequate class time to practice </a:t>
            </a:r>
          </a:p>
          <a:p>
            <a:r>
              <a:rPr lang="en-US" dirty="0" smtClean="0"/>
              <a:t>Constructive feedback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How do we motivate communication?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3317" name="Picture 4" descr="cell-phon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886200"/>
            <a:ext cx="18764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5" descr="dv6114laptop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3733800"/>
            <a:ext cx="3621087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2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Activity 1-Cita </a:t>
            </a:r>
            <a:r>
              <a:rPr lang="en-US" dirty="0" err="1" smtClean="0"/>
              <a:t>rápida</a:t>
            </a:r>
            <a:endParaRPr lang="en-US" dirty="0" smtClean="0"/>
          </a:p>
          <a:p>
            <a:r>
              <a:rPr lang="en-US" dirty="0" smtClean="0"/>
              <a:t>Activity 2-Crayones-mapa de </a:t>
            </a:r>
            <a:r>
              <a:rPr lang="en-US" dirty="0" err="1" smtClean="0"/>
              <a:t>una</a:t>
            </a:r>
            <a:r>
              <a:rPr lang="en-US" dirty="0" smtClean="0"/>
              <a:t> ciudad</a:t>
            </a:r>
            <a:r>
              <a:rPr lang="en-US" dirty="0" smtClean="0"/>
              <a:t>…</a:t>
            </a:r>
            <a:endParaRPr lang="en-US" dirty="0" smtClean="0"/>
          </a:p>
          <a:p>
            <a:r>
              <a:rPr lang="en-US" dirty="0" smtClean="0"/>
              <a:t>Activity 3-Texto </a:t>
            </a:r>
            <a:r>
              <a:rPr lang="en-US" dirty="0" err="1" smtClean="0"/>
              <a:t>rápido-tema</a:t>
            </a:r>
            <a:endParaRPr lang="en-US" dirty="0" smtClean="0"/>
          </a:p>
          <a:p>
            <a:r>
              <a:rPr lang="en-US" dirty="0" smtClean="0"/>
              <a:t>Activity </a:t>
            </a:r>
            <a:r>
              <a:rPr lang="en-US" dirty="0" smtClean="0"/>
              <a:t>4-Sorpresas</a:t>
            </a:r>
            <a:endParaRPr lang="en-US" dirty="0" smtClean="0"/>
          </a:p>
          <a:p>
            <a:r>
              <a:rPr lang="en-US" dirty="0" smtClean="0"/>
              <a:t>Activity 5-Otros </a:t>
            </a:r>
            <a:r>
              <a:rPr lang="en-US" dirty="0" err="1" smtClean="0"/>
              <a:t>ejemplos-tiza</a:t>
            </a:r>
            <a:r>
              <a:rPr lang="en-US" dirty="0" smtClean="0"/>
              <a:t>, </a:t>
            </a:r>
            <a:r>
              <a:rPr lang="en-US" dirty="0" err="1" smtClean="0"/>
              <a:t>fotos</a:t>
            </a:r>
            <a:r>
              <a:rPr lang="en-US" dirty="0" smtClean="0"/>
              <a:t>, </a:t>
            </a:r>
            <a:r>
              <a:rPr lang="en-US" dirty="0" err="1" smtClean="0"/>
              <a:t>objetos</a:t>
            </a:r>
            <a:r>
              <a:rPr lang="en-US" dirty="0" smtClean="0"/>
              <a:t> (el </a:t>
            </a:r>
            <a:r>
              <a:rPr lang="en-US" dirty="0" err="1" smtClean="0"/>
              <a:t>oso</a:t>
            </a:r>
            <a:r>
              <a:rPr lang="en-US" dirty="0" smtClean="0"/>
              <a:t>, el </a:t>
            </a:r>
            <a:r>
              <a:rPr lang="en-US" dirty="0" err="1" smtClean="0"/>
              <a:t>arete</a:t>
            </a:r>
            <a:r>
              <a:rPr lang="en-US" dirty="0" smtClean="0"/>
              <a:t>), </a:t>
            </a:r>
            <a:r>
              <a:rPr lang="en-US" dirty="0" err="1" smtClean="0"/>
              <a:t>memoria</a:t>
            </a:r>
            <a:r>
              <a:rPr lang="en-US" dirty="0" smtClean="0"/>
              <a:t> de </a:t>
            </a:r>
            <a:r>
              <a:rPr lang="en-US" dirty="0" err="1" smtClean="0"/>
              <a:t>gente</a:t>
            </a:r>
            <a:r>
              <a:rPr lang="en-US" dirty="0" smtClean="0"/>
              <a:t>,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Activities that lead to Ss success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 activities: conversations, rhyming</a:t>
            </a:r>
            <a:r>
              <a:rPr lang="en-US" smtClean="0"/>
              <a:t>, texting…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Envelope activity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/>
              <a:t>Practice what the students performance goals/rubric is asking for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/>
              <a:t>Work on comprehension and comprehensibility - Is the student able to understand and be understood?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Tips for student practice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i="1" dirty="0" smtClean="0"/>
              <a:t> </a:t>
            </a:r>
            <a:r>
              <a:rPr lang="en-US" sz="3200" b="1" i="1" dirty="0" smtClean="0"/>
              <a:t>What happens if communication fails?</a:t>
            </a:r>
          </a:p>
          <a:p>
            <a:pPr algn="ctr">
              <a:buFont typeface="Wingdings 3" pitchFamily="18" charset="2"/>
              <a:buNone/>
            </a:pPr>
            <a:endParaRPr lang="en-US" sz="1800" dirty="0" smtClean="0"/>
          </a:p>
          <a:p>
            <a:pPr algn="ctr"/>
            <a:r>
              <a:rPr lang="en-US" dirty="0" smtClean="0"/>
              <a:t>1) Circumlocution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dirty="0" smtClean="0"/>
              <a:t>2) Strategies to negotiate meaning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dirty="0" smtClean="0"/>
              <a:t>3) Phrases that show students are engaged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Sustaining Conversation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9460" name="Picture 3" descr="Notice%20in%20a%20speech%20bubble%20with%20two%20children%20lean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648200"/>
            <a:ext cx="2636838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1033462"/>
          </a:xfrm>
        </p:spPr>
        <p:txBody>
          <a:bodyPr/>
          <a:lstStyle/>
          <a:p>
            <a:pPr lvl="1" algn="ctr">
              <a:buFont typeface="Verdana" pitchFamily="34" charset="0"/>
              <a:buNone/>
            </a:pPr>
            <a:r>
              <a:rPr lang="en-US" sz="3200" b="1" i="1" dirty="0" smtClean="0"/>
              <a:t>Students need to be: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Sustaining Conversation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484" name="Picture 3" descr="kids-raising-hand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733800"/>
            <a:ext cx="2819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533400" y="4495800"/>
            <a:ext cx="2362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latin typeface="Bradley Hand ITC" pitchFamily="66" charset="0"/>
              </a:rPr>
              <a:t>Listening</a:t>
            </a:r>
            <a:endParaRPr lang="en-US" dirty="0">
              <a:latin typeface="Bradley Hand ITC" pitchFamily="66" charset="0"/>
            </a:endParaRP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838200" y="2362200"/>
            <a:ext cx="190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latin typeface="Bradley Hand ITC" pitchFamily="66" charset="0"/>
              </a:rPr>
              <a:t>Helping</a:t>
            </a: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5943600" y="2438400"/>
            <a:ext cx="228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latin typeface="Bradley Hand ITC" pitchFamily="66" charset="0"/>
              </a:rPr>
              <a:t>Reacting</a:t>
            </a:r>
          </a:p>
        </p:txBody>
      </p:sp>
      <p:sp>
        <p:nvSpPr>
          <p:cNvPr id="20488" name="TextBox 9"/>
          <p:cNvSpPr txBox="1">
            <a:spLocks noChangeArrowheads="1"/>
          </p:cNvSpPr>
          <p:nvPr/>
        </p:nvSpPr>
        <p:spPr bwMode="auto">
          <a:xfrm>
            <a:off x="3124200" y="2971800"/>
            <a:ext cx="2743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latin typeface="Bradley Hand ITC" pitchFamily="66" charset="0"/>
              </a:rPr>
              <a:t>Engaging</a:t>
            </a:r>
          </a:p>
        </p:txBody>
      </p:sp>
      <p:sp>
        <p:nvSpPr>
          <p:cNvPr id="20489" name="TextBox 10"/>
          <p:cNvSpPr txBox="1">
            <a:spLocks noChangeArrowheads="1"/>
          </p:cNvSpPr>
          <p:nvPr/>
        </p:nvSpPr>
        <p:spPr bwMode="auto">
          <a:xfrm>
            <a:off x="5867400" y="44958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latin typeface="Bradley Hand ITC" pitchFamily="66" charset="0"/>
              </a:rPr>
              <a:t>Responding</a:t>
            </a:r>
            <a:endParaRPr lang="en-US" dirty="0">
              <a:latin typeface="Bradley Hand ITC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3515</TotalTime>
  <Words>615</Words>
  <Application>Microsoft Office PowerPoint</Application>
  <PresentationFormat>On-screen Show (4:3)</PresentationFormat>
  <Paragraphs>107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Viva la clase</vt:lpstr>
      <vt:lpstr>Fire up!!!</vt:lpstr>
      <vt:lpstr>How are we as TEACHERS  motivated and empowered?</vt:lpstr>
      <vt:lpstr>How are STUDENTS  motivated?</vt:lpstr>
      <vt:lpstr>How do we motivate communication?</vt:lpstr>
      <vt:lpstr>Activities that lead to Ss success</vt:lpstr>
      <vt:lpstr>Tips for student practice</vt:lpstr>
      <vt:lpstr>Sustaining Conversation</vt:lpstr>
      <vt:lpstr>Sustaining Conversation</vt:lpstr>
      <vt:lpstr>Resources</vt:lpstr>
      <vt:lpstr>Assessment</vt:lpstr>
      <vt:lpstr>Conclusion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Viva la clase</dc:title>
  <dc:creator>schumann</dc:creator>
  <cp:lastModifiedBy>schumann</cp:lastModifiedBy>
  <cp:revision>103</cp:revision>
  <dcterms:created xsi:type="dcterms:W3CDTF">2010-09-23T16:23:43Z</dcterms:created>
  <dcterms:modified xsi:type="dcterms:W3CDTF">2011-10-08T04:31:39Z</dcterms:modified>
</cp:coreProperties>
</file>